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99179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8D10C-A5FC-4623-883D-7B0200596DA7}" type="datetimeFigureOut">
              <a:rPr lang="en-IN" smtClean="0"/>
              <a:t>27-03-2023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222405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925009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15858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1111481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790426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3271555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137592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64644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335573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215192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8D10C-A5FC-4623-883D-7B0200596DA7}" type="datetimeFigureOut">
              <a:rPr lang="en-IN" smtClean="0"/>
              <a:t>27-03-2023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317376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C8D10C-A5FC-4623-883D-7B0200596DA7}" type="datetimeFigureOut">
              <a:rPr lang="en-IN" smtClean="0"/>
              <a:t>27-03-2023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347237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317724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914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EC8D10C-A5FC-4623-883D-7B0200596DA7}" type="datetimeFigureOut">
              <a:rPr lang="en-IN" smtClean="0"/>
              <a:t>27-03-2023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401084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8D10C-A5FC-4623-883D-7B0200596DA7}" type="datetimeFigureOut">
              <a:rPr lang="en-IN" smtClean="0"/>
              <a:t>27-03-2023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635281-FDA6-493F-8171-E67DCD01C3FD}" type="slidenum">
              <a:rPr lang="en-IN" smtClean="0"/>
              <a:t>‹#›</a:t>
            </a:fld>
            <a:endParaRPr lang="en-IN"/>
          </a:p>
        </p:txBody>
      </p:sp>
    </p:spTree>
    <p:extLst>
      <p:ext uri="{BB962C8B-B14F-4D97-AF65-F5344CB8AC3E}">
        <p14:creationId xmlns:p14="http://schemas.microsoft.com/office/powerpoint/2010/main" val="10393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EC8D10C-A5FC-4623-883D-7B0200596DA7}" type="datetimeFigureOut">
              <a:rPr lang="en-IN" smtClean="0"/>
              <a:t>27-03-2023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9635281-FDA6-493F-8171-E67DCD01C3FD}" type="slidenum">
              <a:rPr lang="en-IN" smtClean="0"/>
              <a:t>‹#›</a:t>
            </a:fld>
            <a:endParaRPr lang="en-IN"/>
          </a:p>
        </p:txBody>
      </p:sp>
    </p:spTree>
    <p:extLst>
      <p:ext uri="{BB962C8B-B14F-4D97-AF65-F5344CB8AC3E}">
        <p14:creationId xmlns:p14="http://schemas.microsoft.com/office/powerpoint/2010/main" val="343611378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D6BC-4E49-F01F-8605-70D2B092D399}"/>
              </a:ext>
            </a:extLst>
          </p:cNvPr>
          <p:cNvSpPr>
            <a:spLocks noGrp="1"/>
          </p:cNvSpPr>
          <p:nvPr>
            <p:ph type="ctrTitle"/>
          </p:nvPr>
        </p:nvSpPr>
        <p:spPr>
          <a:xfrm>
            <a:off x="477624" y="1405166"/>
            <a:ext cx="10872248" cy="2327847"/>
          </a:xfrm>
        </p:spPr>
        <p:txBody>
          <a:bodyPr/>
          <a:lstStyle/>
          <a:p>
            <a:r>
              <a:rPr lang="en-IN" b="1">
                <a:solidFill>
                  <a:schemeClr val="bg2">
                    <a:lumMod val="20000"/>
                    <a:lumOff val="80000"/>
                  </a:schemeClr>
                </a:solidFill>
                <a:latin typeface="Algerian" panose="04020705040A02060702" pitchFamily="82" charset="0"/>
              </a:rPr>
              <a:t>Difficulty </a:t>
            </a:r>
            <a:r>
              <a:rPr lang="en-IN" b="1" dirty="0">
                <a:solidFill>
                  <a:schemeClr val="bg2">
                    <a:lumMod val="20000"/>
                    <a:lumOff val="80000"/>
                  </a:schemeClr>
                </a:solidFill>
                <a:latin typeface="Algerian" panose="04020705040A02060702" pitchFamily="82" charset="0"/>
              </a:rPr>
              <a:t>in evolution of services </a:t>
            </a:r>
          </a:p>
        </p:txBody>
      </p:sp>
      <p:sp>
        <p:nvSpPr>
          <p:cNvPr id="3" name="Subtitle 2">
            <a:extLst>
              <a:ext uri="{FF2B5EF4-FFF2-40B4-BE49-F238E27FC236}">
                <a16:creationId xmlns:a16="http://schemas.microsoft.com/office/drawing/2014/main" id="{1203DAAF-265B-E369-5229-6BFB7CE5FB39}"/>
              </a:ext>
            </a:extLst>
          </p:cNvPr>
          <p:cNvSpPr>
            <a:spLocks noGrp="1"/>
          </p:cNvSpPr>
          <p:nvPr>
            <p:ph type="subTitle" idx="1"/>
          </p:nvPr>
        </p:nvSpPr>
        <p:spPr>
          <a:xfrm>
            <a:off x="1937380" y="3733014"/>
            <a:ext cx="8825658" cy="1613555"/>
          </a:xfrm>
        </p:spPr>
        <p:txBody>
          <a:bodyPr>
            <a:normAutofit/>
          </a:bodyPr>
          <a:lstStyle/>
          <a:p>
            <a:r>
              <a:rPr lang="en-IN" sz="6000" dirty="0">
                <a:latin typeface="Algerian" panose="04020705040A02060702" pitchFamily="82" charset="0"/>
              </a:rPr>
              <a:t>                                              </a:t>
            </a:r>
          </a:p>
        </p:txBody>
      </p:sp>
    </p:spTree>
    <p:extLst>
      <p:ext uri="{BB962C8B-B14F-4D97-AF65-F5344CB8AC3E}">
        <p14:creationId xmlns:p14="http://schemas.microsoft.com/office/powerpoint/2010/main" val="302610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35E7-EA62-E000-8ED7-02863951CBC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8F99CEF-641B-CBD2-B662-4DD98138C31C}"/>
              </a:ext>
            </a:extLst>
          </p:cNvPr>
          <p:cNvSpPr>
            <a:spLocks noGrp="1"/>
          </p:cNvSpPr>
          <p:nvPr>
            <p:ph idx="1"/>
          </p:nvPr>
        </p:nvSpPr>
        <p:spPr/>
        <p:txBody>
          <a:bodyPr/>
          <a:lstStyle/>
          <a:p>
            <a:pPr>
              <a:lnSpc>
                <a:spcPct val="200000"/>
              </a:lnSpc>
            </a:pPr>
            <a:r>
              <a:rPr lang="en-IN" dirty="0"/>
              <a:t>The of evolution services requires constant attention to customer need, technological advancements, competition, regulation, employee training, and scalability. Service providers that can effectively navigate these challenges are more likely to succeed in the long run.</a:t>
            </a:r>
          </a:p>
        </p:txBody>
      </p:sp>
    </p:spTree>
    <p:extLst>
      <p:ext uri="{BB962C8B-B14F-4D97-AF65-F5344CB8AC3E}">
        <p14:creationId xmlns:p14="http://schemas.microsoft.com/office/powerpoint/2010/main" val="289445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8C1F-39C1-8DCC-C19B-56028A15109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1772E2C-F9EE-7BF6-2D1E-8D9C6638056F}"/>
              </a:ext>
            </a:extLst>
          </p:cNvPr>
          <p:cNvSpPr>
            <a:spLocks noGrp="1"/>
          </p:cNvSpPr>
          <p:nvPr>
            <p:ph idx="1"/>
          </p:nvPr>
        </p:nvSpPr>
        <p:spPr/>
        <p:txBody>
          <a:bodyPr/>
          <a:lstStyle/>
          <a:p>
            <a:pPr marL="0" indent="0">
              <a:buNone/>
            </a:pPr>
            <a:r>
              <a:rPr lang="en-IN" dirty="0"/>
              <a:t>The evolution of services can be difficult for several reasons. Here are a few:</a:t>
            </a:r>
          </a:p>
          <a:p>
            <a:r>
              <a:rPr lang="en-IN" dirty="0"/>
              <a:t>Changing customer needs and preference</a:t>
            </a:r>
          </a:p>
          <a:p>
            <a:r>
              <a:rPr lang="en-IN" dirty="0"/>
              <a:t>Technological advancements</a:t>
            </a:r>
          </a:p>
          <a:p>
            <a:r>
              <a:rPr lang="en-IN" dirty="0"/>
              <a:t>Competition</a:t>
            </a:r>
          </a:p>
          <a:p>
            <a:r>
              <a:rPr lang="en-IN" dirty="0"/>
              <a:t>Regulatory environment</a:t>
            </a:r>
          </a:p>
          <a:p>
            <a:r>
              <a:rPr lang="en-IN" dirty="0"/>
              <a:t>Employee training and development</a:t>
            </a:r>
          </a:p>
          <a:p>
            <a:r>
              <a:rPr lang="en-IN" dirty="0"/>
              <a:t>Scalability</a:t>
            </a:r>
          </a:p>
          <a:p>
            <a:endParaRPr lang="en-IN" dirty="0"/>
          </a:p>
        </p:txBody>
      </p:sp>
    </p:spTree>
    <p:extLst>
      <p:ext uri="{BB962C8B-B14F-4D97-AF65-F5344CB8AC3E}">
        <p14:creationId xmlns:p14="http://schemas.microsoft.com/office/powerpoint/2010/main" val="614669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A14A-6861-3E3C-EC1D-0E6273BD4FD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3893EF3-AA20-9C40-F66D-DDF6E05C2DAF}"/>
              </a:ext>
            </a:extLst>
          </p:cNvPr>
          <p:cNvSpPr>
            <a:spLocks noGrp="1"/>
          </p:cNvSpPr>
          <p:nvPr>
            <p:ph idx="1"/>
          </p:nvPr>
        </p:nvSpPr>
        <p:spPr/>
        <p:txBody>
          <a:bodyPr>
            <a:normAutofit/>
          </a:bodyPr>
          <a:lstStyle/>
          <a:p>
            <a:pPr>
              <a:lnSpc>
                <a:spcPct val="150000"/>
              </a:lnSpc>
            </a:pPr>
            <a:r>
              <a:rPr lang="en-IN" sz="2800" dirty="0">
                <a:solidFill>
                  <a:srgbClr val="FFC000"/>
                </a:solidFill>
                <a:latin typeface="Arial" panose="020B0604020202020204" pitchFamily="34" charset="0"/>
                <a:cs typeface="Arial" panose="020B0604020202020204" pitchFamily="34" charset="0"/>
              </a:rPr>
              <a:t>Changing customer needs and preferences: </a:t>
            </a:r>
            <a:r>
              <a:rPr lang="en-IN" dirty="0"/>
              <a:t>Customer  needs and preferences are constantly evolving , which makes it challenging for service providers to keep up with the latest trends and adapt their services accordingly.</a:t>
            </a:r>
          </a:p>
          <a:p>
            <a:pPr>
              <a:lnSpc>
                <a:spcPct val="150000"/>
              </a:lnSpc>
            </a:pPr>
            <a:r>
              <a:rPr lang="en-IN" sz="2800" dirty="0">
                <a:solidFill>
                  <a:srgbClr val="FFC000"/>
                </a:solidFill>
                <a:latin typeface="Arial" panose="020B0604020202020204" pitchFamily="34" charset="0"/>
                <a:cs typeface="Arial" panose="020B0604020202020204" pitchFamily="34" charset="0"/>
              </a:rPr>
              <a:t>Technological advancements: </a:t>
            </a:r>
            <a:r>
              <a:rPr lang="en-IN" dirty="0"/>
              <a:t>Technological advancements can lead to the creation of new services or the obsolescence of existing ones. Service providers must stay up-to-date with the latest technologies to remain competitive.</a:t>
            </a:r>
          </a:p>
        </p:txBody>
      </p:sp>
    </p:spTree>
    <p:extLst>
      <p:ext uri="{BB962C8B-B14F-4D97-AF65-F5344CB8AC3E}">
        <p14:creationId xmlns:p14="http://schemas.microsoft.com/office/powerpoint/2010/main" val="423886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30A53-C7D5-36AD-A8B6-E55D7B49096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F4AFBB-9288-8235-FEDA-5CFFF0B0F800}"/>
              </a:ext>
            </a:extLst>
          </p:cNvPr>
          <p:cNvSpPr>
            <a:spLocks noGrp="1"/>
          </p:cNvSpPr>
          <p:nvPr>
            <p:ph idx="1"/>
          </p:nvPr>
        </p:nvSpPr>
        <p:spPr/>
        <p:txBody>
          <a:bodyPr>
            <a:normAutofit/>
          </a:bodyPr>
          <a:lstStyle/>
          <a:p>
            <a:pPr>
              <a:lnSpc>
                <a:spcPct val="150000"/>
              </a:lnSpc>
            </a:pPr>
            <a:r>
              <a:rPr lang="en-IN" sz="2800" dirty="0">
                <a:solidFill>
                  <a:srgbClr val="FFC000"/>
                </a:solidFill>
                <a:latin typeface="Arial" panose="020B0604020202020204" pitchFamily="34" charset="0"/>
                <a:cs typeface="Arial" panose="020B0604020202020204" pitchFamily="34" charset="0"/>
              </a:rPr>
              <a:t>Competition : </a:t>
            </a:r>
            <a:r>
              <a:rPr lang="en-IN" dirty="0"/>
              <a:t>Competition is fierce in the service industry, and service providers must continually innovate to stay ahead of their competitors.</a:t>
            </a:r>
          </a:p>
          <a:p>
            <a:pPr>
              <a:lnSpc>
                <a:spcPct val="150000"/>
              </a:lnSpc>
            </a:pPr>
            <a:r>
              <a:rPr lang="en-IN" sz="2800" dirty="0">
                <a:solidFill>
                  <a:srgbClr val="FFC000"/>
                </a:solidFill>
                <a:latin typeface="Arial" panose="020B0604020202020204" pitchFamily="34" charset="0"/>
                <a:cs typeface="Arial" panose="020B0604020202020204" pitchFamily="34" charset="0"/>
              </a:rPr>
              <a:t>Regulatory environment : </a:t>
            </a:r>
            <a:r>
              <a:rPr lang="en-IN" dirty="0"/>
              <a:t>The regulatory environment for services can be complex and constantly changing. Service providers must ensure that they comply with all relevant laws and relevant laws and constantly must ensure that they comply with all relevant laws and regulations.</a:t>
            </a:r>
          </a:p>
        </p:txBody>
      </p:sp>
    </p:spTree>
    <p:extLst>
      <p:ext uri="{BB962C8B-B14F-4D97-AF65-F5344CB8AC3E}">
        <p14:creationId xmlns:p14="http://schemas.microsoft.com/office/powerpoint/2010/main" val="86492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6139-292D-B975-719B-255F97A55DD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4E4B88-3FB0-D328-3715-5225A06CC518}"/>
              </a:ext>
            </a:extLst>
          </p:cNvPr>
          <p:cNvSpPr>
            <a:spLocks noGrp="1"/>
          </p:cNvSpPr>
          <p:nvPr>
            <p:ph idx="1"/>
          </p:nvPr>
        </p:nvSpPr>
        <p:spPr/>
        <p:txBody>
          <a:bodyPr/>
          <a:lstStyle/>
          <a:p>
            <a:r>
              <a:rPr lang="en-IN" sz="2800" dirty="0">
                <a:solidFill>
                  <a:srgbClr val="FFC000"/>
                </a:solidFill>
                <a:latin typeface="Arial" panose="020B0604020202020204" pitchFamily="34" charset="0"/>
                <a:cs typeface="Arial" panose="020B0604020202020204" pitchFamily="34" charset="0"/>
              </a:rPr>
              <a:t>Employee training and development : </a:t>
            </a:r>
            <a:r>
              <a:rPr lang="en-IN" dirty="0"/>
              <a:t>Providing high-quality services requires well-trained employees. Service providers must invest in employee training and development to ensure that their staff has the necessary  skills and knowledge to deliver excellent service.</a:t>
            </a:r>
          </a:p>
          <a:p>
            <a:r>
              <a:rPr lang="en-IN" sz="2800" dirty="0">
                <a:solidFill>
                  <a:srgbClr val="FFC000"/>
                </a:solidFill>
                <a:latin typeface="Arial" panose="020B0604020202020204" pitchFamily="34" charset="0"/>
                <a:cs typeface="Arial" panose="020B0604020202020204" pitchFamily="34" charset="0"/>
              </a:rPr>
              <a:t>Scalability: </a:t>
            </a:r>
            <a:r>
              <a:rPr lang="en-IN" dirty="0"/>
              <a:t>Services that work well on a small scale may not be scalable to larger markets or customer bases. Service providers must designing their services .</a:t>
            </a:r>
          </a:p>
          <a:p>
            <a:pPr>
              <a:lnSpc>
                <a:spcPct val="150000"/>
              </a:lnSpc>
            </a:pPr>
            <a:endParaRPr lang="en-IN" dirty="0"/>
          </a:p>
          <a:p>
            <a:endParaRPr lang="en-IN" dirty="0"/>
          </a:p>
        </p:txBody>
      </p:sp>
    </p:spTree>
    <p:extLst>
      <p:ext uri="{BB962C8B-B14F-4D97-AF65-F5344CB8AC3E}">
        <p14:creationId xmlns:p14="http://schemas.microsoft.com/office/powerpoint/2010/main" val="142677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7C15D-0E52-AC2A-5ECC-C6F90A69C2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3B9DE6E-5DBD-BDB9-606F-AEB933737764}"/>
              </a:ext>
            </a:extLst>
          </p:cNvPr>
          <p:cNvSpPr>
            <a:spLocks noGrp="1"/>
          </p:cNvSpPr>
          <p:nvPr>
            <p:ph idx="1"/>
          </p:nvPr>
        </p:nvSpPr>
        <p:spPr/>
        <p:txBody>
          <a:bodyPr>
            <a:normAutofit/>
          </a:bodyPr>
          <a:lstStyle/>
          <a:p>
            <a:pPr marL="0" indent="0">
              <a:buNone/>
            </a:pPr>
            <a:r>
              <a:rPr lang="en-IN" sz="7200" dirty="0"/>
              <a:t>       </a:t>
            </a:r>
          </a:p>
          <a:p>
            <a:pPr marL="0" indent="0">
              <a:buNone/>
            </a:pPr>
            <a:r>
              <a:rPr lang="en-IN" sz="7200" dirty="0"/>
              <a:t>        </a:t>
            </a:r>
            <a:r>
              <a:rPr lang="en-IN" sz="7200" b="1" dirty="0">
                <a:solidFill>
                  <a:srgbClr val="002060"/>
                </a:solidFill>
                <a:latin typeface="Algerian" panose="04020705040A02060702" pitchFamily="82" charset="0"/>
              </a:rPr>
              <a:t>THANK YOU</a:t>
            </a:r>
          </a:p>
        </p:txBody>
      </p:sp>
    </p:spTree>
    <p:extLst>
      <p:ext uri="{BB962C8B-B14F-4D97-AF65-F5344CB8AC3E}">
        <p14:creationId xmlns:p14="http://schemas.microsoft.com/office/powerpoint/2010/main" val="673839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TotalTime>
  <Words>281</Words>
  <Application>Microsoft Office PowerPoint</Application>
  <PresentationFormat>Widescreen</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vt:lpstr>
      <vt:lpstr>Difficulty in evolution of services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Difficulty in evolution of services</dc:title>
  <dc:creator>Karishma Kujur</dc:creator>
  <cp:lastModifiedBy>919113138015</cp:lastModifiedBy>
  <cp:revision>7</cp:revision>
  <dcterms:created xsi:type="dcterms:W3CDTF">2023-03-15T15:21:49Z</dcterms:created>
  <dcterms:modified xsi:type="dcterms:W3CDTF">2023-03-27T13:26:08Z</dcterms:modified>
</cp:coreProperties>
</file>